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Average"/>
      <p:regular r:id="rId27"/>
    </p:embeddedFont>
    <p:embeddedFont>
      <p:font typeface="Oswald"/>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Oswald-regular.fntdata"/><Relationship Id="rId27" Type="http://schemas.openxmlformats.org/officeDocument/2006/relationships/font" Target="fonts/Averag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swald-bold.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84b39a8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84b39a8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919feb1d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919feb1d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584b39a8b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584b39a8b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Skip to 3:44</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84b39a8b3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84b39a8b3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84b39a8b3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84b39a8b3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84b39a8b3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84b39a8b3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584b39a8b3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584b39a8b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84b39a8b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84b39a8b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84b39a8b3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84b39a8b3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84b39a8b3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4b39a8b3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95b37532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95b37532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84b39a8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84b39a8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95b37532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95b37532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84b39a61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84b39a61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919feb1d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919feb1d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72d0bf0df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72d0bf0df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919feb1d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919feb1d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84b39a8b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84b39a8b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84b39a8b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84b39a8b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g5919feb1d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919feb1d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grpSp>
        <p:nvGrpSpPr>
          <p:cNvPr id="55" name="Google Shape;55;p14"/>
          <p:cNvGrpSpPr/>
          <p:nvPr/>
        </p:nvGrpSpPr>
        <p:grpSpPr>
          <a:xfrm>
            <a:off x="4350279" y="2855377"/>
            <a:ext cx="443589" cy="105632"/>
            <a:chOff x="4137525" y="2915950"/>
            <a:chExt cx="869100" cy="207000"/>
          </a:xfrm>
        </p:grpSpPr>
        <p:sp>
          <p:nvSpPr>
            <p:cNvPr id="56" name="Google Shape;56;p14"/>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4"/>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1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0" name="Google Shape;60;p14"/>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61" name="Google Shape;61;p1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62" name="Shape 62"/>
        <p:cNvGrpSpPr/>
        <p:nvPr/>
      </p:nvGrpSpPr>
      <p:grpSpPr>
        <a:xfrm>
          <a:off x="0" y="0"/>
          <a:ext cx="0" cy="0"/>
          <a:chOff x="0" y="0"/>
          <a:chExt cx="0" cy="0"/>
        </a:xfrm>
      </p:grpSpPr>
      <p:sp>
        <p:nvSpPr>
          <p:cNvPr id="63" name="Google Shape;63;p15"/>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4" name="Google Shape;64;p1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 name="Google Shape;6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8" name="Google Shape;68;p1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3" name="Google Shape;73;p1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4" name="Shape 74"/>
        <p:cNvGrpSpPr/>
        <p:nvPr/>
      </p:nvGrpSpPr>
      <p:grpSpPr>
        <a:xfrm>
          <a:off x="0" y="0"/>
          <a:ext cx="0" cy="0"/>
          <a:chOff x="0" y="0"/>
          <a:chExt cx="0" cy="0"/>
        </a:xfrm>
      </p:grpSpPr>
      <p:sp>
        <p:nvSpPr>
          <p:cNvPr id="75" name="Google Shape;7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6" name="Google Shape;76;p1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7" name="Shape 77"/>
        <p:cNvGrpSpPr/>
        <p:nvPr/>
      </p:nvGrpSpPr>
      <p:grpSpPr>
        <a:xfrm>
          <a:off x="0" y="0"/>
          <a:ext cx="0" cy="0"/>
          <a:chOff x="0" y="0"/>
          <a:chExt cx="0" cy="0"/>
        </a:xfrm>
      </p:grpSpPr>
      <p:sp>
        <p:nvSpPr>
          <p:cNvPr id="78" name="Google Shape;7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1" name="Shape 81"/>
        <p:cNvGrpSpPr/>
        <p:nvPr/>
      </p:nvGrpSpPr>
      <p:grpSpPr>
        <a:xfrm>
          <a:off x="0" y="0"/>
          <a:ext cx="0" cy="0"/>
          <a:chOff x="0" y="0"/>
          <a:chExt cx="0" cy="0"/>
        </a:xfrm>
      </p:grpSpPr>
      <p:sp>
        <p:nvSpPr>
          <p:cNvPr id="82" name="Google Shape;82;p20"/>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83" name="Google Shape;83;p2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4" name="Shape 84"/>
        <p:cNvGrpSpPr/>
        <p:nvPr/>
      </p:nvGrpSpPr>
      <p:grpSpPr>
        <a:xfrm>
          <a:off x="0" y="0"/>
          <a:ext cx="0" cy="0"/>
          <a:chOff x="0" y="0"/>
          <a:chExt cx="0" cy="0"/>
        </a:xfrm>
      </p:grpSpPr>
      <p:sp>
        <p:nvSpPr>
          <p:cNvPr id="85" name="Google Shape;85;p21"/>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 name="Google Shape;86;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87" name="Google Shape;87;p21"/>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8" name="Google Shape;88;p21"/>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100"/>
              <a:buNone/>
              <a:defRPr sz="21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None/>
              <a:defRPr sz="2100">
                <a:solidFill>
                  <a:schemeClr val="dk1"/>
                </a:solidFill>
              </a:defRPr>
            </a:lvl4pPr>
            <a:lvl5pPr lvl="4" rtl="0" algn="ctr">
              <a:lnSpc>
                <a:spcPct val="100000"/>
              </a:lnSpc>
              <a:spcBef>
                <a:spcPts val="0"/>
              </a:spcBef>
              <a:spcAft>
                <a:spcPts val="0"/>
              </a:spcAft>
              <a:buClr>
                <a:schemeClr val="dk1"/>
              </a:buClr>
              <a:buSzPts val="2100"/>
              <a:buNone/>
              <a:defRPr sz="2100">
                <a:solidFill>
                  <a:schemeClr val="dk1"/>
                </a:solidFill>
              </a:defRPr>
            </a:lvl5pPr>
            <a:lvl6pPr lvl="5" rtl="0" algn="ctr">
              <a:lnSpc>
                <a:spcPct val="100000"/>
              </a:lnSpc>
              <a:spcBef>
                <a:spcPts val="0"/>
              </a:spcBef>
              <a:spcAft>
                <a:spcPts val="0"/>
              </a:spcAft>
              <a:buClr>
                <a:schemeClr val="dk1"/>
              </a:buClr>
              <a:buSzPts val="2100"/>
              <a:buNone/>
              <a:defRPr sz="2100">
                <a:solidFill>
                  <a:schemeClr val="dk1"/>
                </a:solidFill>
              </a:defRPr>
            </a:lvl6pPr>
            <a:lvl7pPr lvl="6" rtl="0" algn="ctr">
              <a:lnSpc>
                <a:spcPct val="100000"/>
              </a:lnSpc>
              <a:spcBef>
                <a:spcPts val="0"/>
              </a:spcBef>
              <a:spcAft>
                <a:spcPts val="0"/>
              </a:spcAft>
              <a:buClr>
                <a:schemeClr val="dk1"/>
              </a:buClr>
              <a:buSzPts val="2100"/>
              <a:buNone/>
              <a:defRPr sz="2100">
                <a:solidFill>
                  <a:schemeClr val="dk1"/>
                </a:solidFill>
              </a:defRPr>
            </a:lvl7pPr>
            <a:lvl8pPr lvl="7" rtl="0" algn="ctr">
              <a:lnSpc>
                <a:spcPct val="100000"/>
              </a:lnSpc>
              <a:spcBef>
                <a:spcPts val="0"/>
              </a:spcBef>
              <a:spcAft>
                <a:spcPts val="0"/>
              </a:spcAft>
              <a:buClr>
                <a:schemeClr val="dk1"/>
              </a:buClr>
              <a:buSzPts val="2100"/>
              <a:buNone/>
              <a:defRPr sz="2100">
                <a:solidFill>
                  <a:schemeClr val="dk1"/>
                </a:solidFill>
              </a:defRPr>
            </a:lvl8pPr>
            <a:lvl9pPr lvl="8" rtl="0" algn="ctr">
              <a:lnSpc>
                <a:spcPct val="100000"/>
              </a:lnSpc>
              <a:spcBef>
                <a:spcPts val="0"/>
              </a:spcBef>
              <a:spcAft>
                <a:spcPts val="0"/>
              </a:spcAft>
              <a:buClr>
                <a:schemeClr val="dk1"/>
              </a:buClr>
              <a:buSzPts val="2100"/>
              <a:buNone/>
              <a:defRPr sz="2100">
                <a:solidFill>
                  <a:schemeClr val="dk1"/>
                </a:solidFill>
              </a:defRPr>
            </a:lvl9pPr>
          </a:lstStyle>
          <a:p/>
        </p:txBody>
      </p:sp>
      <p:sp>
        <p:nvSpPr>
          <p:cNvPr id="89" name="Google Shape;89;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0" name="Google Shape;90;p2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93" name="Google Shape;93;p2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4" name="Shape 94"/>
        <p:cNvGrpSpPr/>
        <p:nvPr/>
      </p:nvGrpSpPr>
      <p:grpSpPr>
        <a:xfrm>
          <a:off x="0" y="0"/>
          <a:ext cx="0" cy="0"/>
          <a:chOff x="0" y="0"/>
          <a:chExt cx="0" cy="0"/>
        </a:xfrm>
      </p:grpSpPr>
      <p:sp>
        <p:nvSpPr>
          <p:cNvPr id="95" name="Google Shape;95;p23"/>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6" name="Google Shape;96;p23"/>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53" name="Google Shape;53;p13"/>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3"/>
                </a:solidFill>
                <a:latin typeface="Average"/>
                <a:ea typeface="Average"/>
                <a:cs typeface="Average"/>
                <a:sym typeface="Average"/>
              </a:defRPr>
            </a:lvl1pPr>
            <a:lvl2pPr lvl="1" rtl="0" algn="r">
              <a:buNone/>
              <a:defRPr sz="1000">
                <a:solidFill>
                  <a:schemeClr val="accent3"/>
                </a:solidFill>
                <a:latin typeface="Average"/>
                <a:ea typeface="Average"/>
                <a:cs typeface="Average"/>
                <a:sym typeface="Average"/>
              </a:defRPr>
            </a:lvl2pPr>
            <a:lvl3pPr lvl="2" rtl="0" algn="r">
              <a:buNone/>
              <a:defRPr sz="1000">
                <a:solidFill>
                  <a:schemeClr val="accent3"/>
                </a:solidFill>
                <a:latin typeface="Average"/>
                <a:ea typeface="Average"/>
                <a:cs typeface="Average"/>
                <a:sym typeface="Average"/>
              </a:defRPr>
            </a:lvl3pPr>
            <a:lvl4pPr lvl="3" rtl="0" algn="r">
              <a:buNone/>
              <a:defRPr sz="1000">
                <a:solidFill>
                  <a:schemeClr val="accent3"/>
                </a:solidFill>
                <a:latin typeface="Average"/>
                <a:ea typeface="Average"/>
                <a:cs typeface="Average"/>
                <a:sym typeface="Average"/>
              </a:defRPr>
            </a:lvl4pPr>
            <a:lvl5pPr lvl="4" rtl="0" algn="r">
              <a:buNone/>
              <a:defRPr sz="1000">
                <a:solidFill>
                  <a:schemeClr val="accent3"/>
                </a:solidFill>
                <a:latin typeface="Average"/>
                <a:ea typeface="Average"/>
                <a:cs typeface="Average"/>
                <a:sym typeface="Average"/>
              </a:defRPr>
            </a:lvl5pPr>
            <a:lvl6pPr lvl="5" rtl="0" algn="r">
              <a:buNone/>
              <a:defRPr sz="1000">
                <a:solidFill>
                  <a:schemeClr val="accent3"/>
                </a:solidFill>
                <a:latin typeface="Average"/>
                <a:ea typeface="Average"/>
                <a:cs typeface="Average"/>
                <a:sym typeface="Average"/>
              </a:defRPr>
            </a:lvl6pPr>
            <a:lvl7pPr lvl="6" rtl="0" algn="r">
              <a:buNone/>
              <a:defRPr sz="1000">
                <a:solidFill>
                  <a:schemeClr val="accent3"/>
                </a:solidFill>
                <a:latin typeface="Average"/>
                <a:ea typeface="Average"/>
                <a:cs typeface="Average"/>
                <a:sym typeface="Average"/>
              </a:defRPr>
            </a:lvl7pPr>
            <a:lvl8pPr lvl="7" rtl="0" algn="r">
              <a:buNone/>
              <a:defRPr sz="1000">
                <a:solidFill>
                  <a:schemeClr val="accent3"/>
                </a:solidFill>
                <a:latin typeface="Average"/>
                <a:ea typeface="Average"/>
                <a:cs typeface="Average"/>
                <a:sym typeface="Average"/>
              </a:defRPr>
            </a:lvl8pPr>
            <a:lvl9pPr lvl="8" rtl="0"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hyperlink" Target="http://www.youtube.com/watch?v=y7Hyc3MRKno" TargetMode="Externa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5"/>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Animal Aerodynamics</a:t>
            </a:r>
            <a:endParaRPr sz="7200"/>
          </a:p>
        </p:txBody>
      </p:sp>
      <p:sp>
        <p:nvSpPr>
          <p:cNvPr id="105" name="Google Shape;105;p25"/>
          <p:cNvSpPr txBox="1"/>
          <p:nvPr>
            <p:ph idx="4294967295" type="title"/>
          </p:nvPr>
        </p:nvSpPr>
        <p:spPr>
          <a:xfrm>
            <a:off x="311700" y="3035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Day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4"/>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Wind Tunnel</a:t>
            </a:r>
            <a:endParaRPr/>
          </a:p>
        </p:txBody>
      </p:sp>
      <p:pic>
        <p:nvPicPr>
          <p:cNvPr id="166" name="Google Shape;166;p34"/>
          <p:cNvPicPr preferRelativeResize="0"/>
          <p:nvPr/>
        </p:nvPicPr>
        <p:blipFill>
          <a:blip r:embed="rId3">
            <a:alphaModFix/>
          </a:blip>
          <a:stretch>
            <a:fillRect/>
          </a:stretch>
        </p:blipFill>
        <p:spPr>
          <a:xfrm>
            <a:off x="3933438" y="972125"/>
            <a:ext cx="4934725" cy="3701051"/>
          </a:xfrm>
          <a:prstGeom prst="rect">
            <a:avLst/>
          </a:prstGeom>
          <a:noFill/>
          <a:ln>
            <a:noFill/>
          </a:ln>
        </p:spPr>
      </p:pic>
      <p:sp>
        <p:nvSpPr>
          <p:cNvPr id="167" name="Google Shape;167;p34"/>
          <p:cNvSpPr txBox="1"/>
          <p:nvPr>
            <p:ph idx="1" type="body"/>
          </p:nvPr>
        </p:nvSpPr>
        <p:spPr>
          <a:xfrm>
            <a:off x="129700" y="614025"/>
            <a:ext cx="1607700" cy="1122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3000">
                <a:solidFill>
                  <a:schemeClr val="dk1"/>
                </a:solidFill>
                <a:latin typeface="Oswald"/>
                <a:ea typeface="Oswald"/>
                <a:cs typeface="Oswald"/>
                <a:sym typeface="Oswald"/>
              </a:rPr>
              <a:t>Settling Chamber</a:t>
            </a:r>
            <a:endParaRPr sz="3000">
              <a:solidFill>
                <a:schemeClr val="dk1"/>
              </a:solidFill>
              <a:highlight>
                <a:srgbClr val="0000FF"/>
              </a:highlight>
              <a:latin typeface="Oswald"/>
              <a:ea typeface="Oswald"/>
              <a:cs typeface="Oswald"/>
              <a:sym typeface="Oswald"/>
            </a:endParaRPr>
          </a:p>
        </p:txBody>
      </p:sp>
      <p:cxnSp>
        <p:nvCxnSpPr>
          <p:cNvPr id="168" name="Google Shape;168;p34"/>
          <p:cNvCxnSpPr/>
          <p:nvPr/>
        </p:nvCxnSpPr>
        <p:spPr>
          <a:xfrm>
            <a:off x="647225" y="1736925"/>
            <a:ext cx="3633900" cy="717000"/>
          </a:xfrm>
          <a:prstGeom prst="straightConnector1">
            <a:avLst/>
          </a:prstGeom>
          <a:noFill/>
          <a:ln cap="flat" cmpd="sng" w="76200">
            <a:solidFill>
              <a:srgbClr val="000000"/>
            </a:solidFill>
            <a:prstDash val="solid"/>
            <a:round/>
            <a:headEnd len="med" w="med" type="none"/>
            <a:tailEnd len="med" w="med" type="triangle"/>
          </a:ln>
        </p:spPr>
      </p:cxnSp>
      <p:pic>
        <p:nvPicPr>
          <p:cNvPr id="169" name="Google Shape;169;p34"/>
          <p:cNvPicPr preferRelativeResize="0"/>
          <p:nvPr/>
        </p:nvPicPr>
        <p:blipFill rotWithShape="1">
          <a:blip r:embed="rId4">
            <a:alphaModFix/>
          </a:blip>
          <a:srcRect b="0" l="0" r="-1081" t="0"/>
          <a:stretch/>
        </p:blipFill>
        <p:spPr>
          <a:xfrm>
            <a:off x="129700" y="1957925"/>
            <a:ext cx="8274050" cy="3168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par>
                                <p:cTn fill="hold" nodeType="withEffect" presetClass="entr" presetID="10" presetSubtype="0">
                                  <p:stCondLst>
                                    <p:cond delay="0"/>
                                  </p:stCondLst>
                                  <p:childTnLst>
                                    <p:set>
                                      <p:cBhvr>
                                        <p:cTn dur="1" fill="hold">
                                          <p:stCondLst>
                                            <p:cond delay="0"/>
                                          </p:stCondLst>
                                        </p:cTn>
                                        <p:tgtEl>
                                          <p:spTgt spid="167"/>
                                        </p:tgtEl>
                                        <p:attrNameLst>
                                          <p:attrName>style.visibility</p:attrName>
                                        </p:attrNameLst>
                                      </p:cBhvr>
                                      <p:to>
                                        <p:strVal val="visible"/>
                                      </p:to>
                                    </p:set>
                                    <p:animEffect filter="fade" transition="in">
                                      <p:cBhvr>
                                        <p:cTn dur="1000"/>
                                        <p:tgtEl>
                                          <p:spTgt spid="1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5"/>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Wind Tunnel</a:t>
            </a:r>
            <a:endParaRPr/>
          </a:p>
        </p:txBody>
      </p:sp>
      <p:pic>
        <p:nvPicPr>
          <p:cNvPr descr="Click here if Laminar flow is awesome: http://bit.ly/Subscribe2SED Get a total of $80 off (8 free HelloFresh meals in first month) go to https://bit.ly/2PGu55r and enter &quot;smarter80&quot; ⇊ Click below for more links! ⇊ Tweet me Laminar flow pics:http://bit.ly/LaminarTWEET&#10;&#10;If you've ever seen flowing water look frozen like glass... that's Laminar flow&#10;&#10;~~~~~~~~~~~~~~~~~~~~~~~~~~~~&#10;GET SMARTER SECTION&#10;&#10;Personally, I find calculating Reynolds number to be quite difficult. &#10;It's done differently depending on what type of flow you have.  A pipe is calculated different than an airplane wing etc.&#10;Some fluid dynamicists would tell you that it's an exact science. I personally feel that it's a bit subjective. &#10;The most difficult parameter to nail down in my humble opinion is the characteristic length.&#10;It's pretty easy for pipes, you just measure the diameter... but wings, plates, vortices...get complicated quickly.&#10;&#10;&#10;You'll notice in the video I refrained from saying anything like &#10;&quot;Flow is laminar when Reynolds number is less than XXX&quot; or &#10;&quot;Flow is turbulent when Reynolds number is more than XXX&quot;.&#10;There are different schools of thought on this.  Typically the transition between laminar flow and turbulent flow occurs somewhere between 2100 and 4000 (Reynolds number is unitless).&#10;&#10;Laminar Flow:&#10;https://en.wikipedia.org/wiki/Laminar_flow&#10;&#10;Reynolds Number:&#10;https://en.wikipedia.org/wiki/Reynolds_number&#10;&#10;Osborne Reynolds&#10;https://en.wikipedia.org/wiki/Osborne_Reynolds&#10;&#10;Feeling froggy? Reynolds-averaged Navier-Stokes equations to solve on your lunch break:&#10;https://en.wikipedia.org/wiki/Reynolds-averaged_Navier%E2%80%93Stokes_equations&#10;&#10;Other Fluid Dynamics videos on Smarter Every Day:&#10;Vortex Collision&#10;https://www.youtube.com/watch?v=EVbdbVhzcM4&#10;&#10;Shockwave Schlieren:&#10;https://www.youtube.com/edit?o=U&amp;video_id=BPwdlEgLn5Q&#10;&#10;The walking water mystery&#10;https://www.youtube.com/watch?v=KJDEsAy9RyM&#10;&#10;~~~~~~~~~~~~~~~~~~~~~~~~~~~~&#10;Tweet Ideas to me at:&#10;http://twitter.com/smartereveryday&#10;&#10;I'm &quot;ilikerockets&quot; on Snapchat.&#10;Snap Code: http://i.imgur.com/7DGfEpR.png&#10;&#10;Smarter Every Day on Facebook&#10;https://www.facebook.com/SmarterEveryDay&#10;&#10;Smarter Every Day on Patreon&#10;http://www.patreon.com/smartereveryday&#10;&#10;Smarter Every Day On Instagram&#10;http://www.instagram.com/smartereveryday&#10;&#10;Smarter Every Day SubReddit&#10;http://www.reddit.com/r/smartereveryday&#10;&#10;Ambiance and musicy things by: Gordon McGladdery did the outro music  the video.  &#10;http://ashellinthepit.bandcamp.com/&#10;&#10;The thought is it my efforts making videos will help educate the world as a whole, and one day generate enough revenue to pay for my kids college education. Until then if you appreciate what you've learned in this video and the effort that went in to it, please SHARE THE VIDEO!&#10;&#10;If you REALLY liked it, supporting Smarter Every Day on Patreon is the most turbo-awesome way to help.&#10;http://www.patreon.com/smartereveryday&#10;&#10;Warm Regards,&#10;&#10;Destin" id="175" name="Google Shape;175;p35" title="Why Laminar Flow is AWESOME - Smarter Every Day 208">
            <a:hlinkClick r:id="rId3"/>
          </p:cNvPr>
          <p:cNvPicPr preferRelativeResize="0"/>
          <p:nvPr/>
        </p:nvPicPr>
        <p:blipFill>
          <a:blip r:embed="rId4">
            <a:alphaModFix/>
          </a:blip>
          <a:stretch>
            <a:fillRect/>
          </a:stretch>
        </p:blipFill>
        <p:spPr>
          <a:xfrm>
            <a:off x="2286000" y="1168100"/>
            <a:ext cx="4572000" cy="3429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Wind Tunnel</a:t>
            </a:r>
            <a:endParaRPr/>
          </a:p>
        </p:txBody>
      </p:sp>
      <p:pic>
        <p:nvPicPr>
          <p:cNvPr id="181" name="Google Shape;181;p36"/>
          <p:cNvPicPr preferRelativeResize="0"/>
          <p:nvPr/>
        </p:nvPicPr>
        <p:blipFill>
          <a:blip r:embed="rId3">
            <a:alphaModFix/>
          </a:blip>
          <a:stretch>
            <a:fillRect/>
          </a:stretch>
        </p:blipFill>
        <p:spPr>
          <a:xfrm>
            <a:off x="1161388" y="1097250"/>
            <a:ext cx="6821226" cy="3836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pic>
        <p:nvPicPr>
          <p:cNvPr id="186" name="Google Shape;186;p37"/>
          <p:cNvPicPr preferRelativeResize="0"/>
          <p:nvPr/>
        </p:nvPicPr>
        <p:blipFill rotWithShape="1">
          <a:blip r:embed="rId3">
            <a:alphaModFix/>
          </a:blip>
          <a:srcRect b="12363" l="0" r="0" t="18215"/>
          <a:stretch/>
        </p:blipFill>
        <p:spPr>
          <a:xfrm>
            <a:off x="2488250" y="68275"/>
            <a:ext cx="4167504"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pic>
        <p:nvPicPr>
          <p:cNvPr id="191" name="Google Shape;191;p38"/>
          <p:cNvPicPr preferRelativeResize="0"/>
          <p:nvPr/>
        </p:nvPicPr>
        <p:blipFill rotWithShape="1">
          <a:blip r:embed="rId3">
            <a:alphaModFix/>
          </a:blip>
          <a:srcRect b="21286" l="0" r="0" t="18276"/>
          <a:stretch/>
        </p:blipFill>
        <p:spPr>
          <a:xfrm>
            <a:off x="2178538" y="0"/>
            <a:ext cx="4786915" cy="51435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9"/>
          <p:cNvPicPr preferRelativeResize="0"/>
          <p:nvPr/>
        </p:nvPicPr>
        <p:blipFill rotWithShape="1">
          <a:blip r:embed="rId3">
            <a:alphaModFix/>
          </a:blip>
          <a:srcRect b="15400" l="0" r="0" t="15227"/>
          <a:stretch/>
        </p:blipFill>
        <p:spPr>
          <a:xfrm>
            <a:off x="2486838" y="0"/>
            <a:ext cx="4170319"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id="201" name="Google Shape;201;p40"/>
          <p:cNvPicPr preferRelativeResize="0"/>
          <p:nvPr/>
        </p:nvPicPr>
        <p:blipFill>
          <a:blip r:embed="rId3">
            <a:alphaModFix/>
          </a:blip>
          <a:stretch>
            <a:fillRect/>
          </a:stretch>
        </p:blipFill>
        <p:spPr>
          <a:xfrm>
            <a:off x="270938" y="152400"/>
            <a:ext cx="8602134" cy="48387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41"/>
          <p:cNvPicPr preferRelativeResize="0"/>
          <p:nvPr/>
        </p:nvPicPr>
        <p:blipFill>
          <a:blip r:embed="rId3">
            <a:alphaModFix/>
          </a:blip>
          <a:stretch>
            <a:fillRect/>
          </a:stretch>
        </p:blipFill>
        <p:spPr>
          <a:xfrm>
            <a:off x="270938" y="152400"/>
            <a:ext cx="8602134" cy="48387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42"/>
          <p:cNvPicPr preferRelativeResize="0"/>
          <p:nvPr/>
        </p:nvPicPr>
        <p:blipFill>
          <a:blip r:embed="rId3">
            <a:alphaModFix/>
          </a:blip>
          <a:stretch>
            <a:fillRect/>
          </a:stretch>
        </p:blipFill>
        <p:spPr>
          <a:xfrm>
            <a:off x="270938" y="152400"/>
            <a:ext cx="8602134"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43"/>
          <p:cNvPicPr preferRelativeResize="0"/>
          <p:nvPr/>
        </p:nvPicPr>
        <p:blipFill>
          <a:blip r:embed="rId3">
            <a:alphaModFix/>
          </a:blip>
          <a:stretch>
            <a:fillRect/>
          </a:stretch>
        </p:blipFill>
        <p:spPr>
          <a:xfrm>
            <a:off x="762000" y="428625"/>
            <a:ext cx="7620000" cy="4286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311700" y="1969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Let’s Recap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pic>
        <p:nvPicPr>
          <p:cNvPr id="221" name="Google Shape;221;p44"/>
          <p:cNvPicPr preferRelativeResize="0"/>
          <p:nvPr/>
        </p:nvPicPr>
        <p:blipFill>
          <a:blip r:embed="rId3">
            <a:alphaModFix/>
          </a:blip>
          <a:stretch>
            <a:fillRect/>
          </a:stretch>
        </p:blipFill>
        <p:spPr>
          <a:xfrm>
            <a:off x="762000" y="428625"/>
            <a:ext cx="7620000" cy="4286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7"/>
          <p:cNvSpPr txBox="1"/>
          <p:nvPr>
            <p:ph idx="1" type="body"/>
          </p:nvPr>
        </p:nvSpPr>
        <p:spPr>
          <a:xfrm>
            <a:off x="311700" y="1685875"/>
            <a:ext cx="8520600" cy="2715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3600">
                <a:solidFill>
                  <a:schemeClr val="dk1"/>
                </a:solidFill>
                <a:latin typeface="Oswald"/>
                <a:ea typeface="Oswald"/>
                <a:cs typeface="Oswald"/>
                <a:sym typeface="Oswald"/>
              </a:rPr>
              <a:t>Biomimicry</a:t>
            </a:r>
            <a:r>
              <a:rPr lang="en" sz="3600">
                <a:solidFill>
                  <a:schemeClr val="dk1"/>
                </a:solidFill>
                <a:latin typeface="Oswald"/>
                <a:ea typeface="Oswald"/>
                <a:cs typeface="Oswald"/>
                <a:sym typeface="Oswald"/>
              </a:rPr>
              <a:t> is a way of copying what works in nature and using it to find solutions to the problems that humans face.</a:t>
            </a:r>
            <a:endParaRPr sz="3600">
              <a:latin typeface="Oswald"/>
              <a:ea typeface="Oswald"/>
              <a:cs typeface="Oswald"/>
              <a:sym typeface="Oswald"/>
            </a:endParaRPr>
          </a:p>
        </p:txBody>
      </p:sp>
      <p:sp>
        <p:nvSpPr>
          <p:cNvPr id="116" name="Google Shape;116;p27"/>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What is biomimicry?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8"/>
          <p:cNvSpPr txBox="1"/>
          <p:nvPr>
            <p:ph type="title"/>
          </p:nvPr>
        </p:nvSpPr>
        <p:spPr>
          <a:xfrm>
            <a:off x="311700" y="38482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physics.weber.edu/schroeder/fluids/</a:t>
            </a:r>
            <a:endParaRPr sz="4800"/>
          </a:p>
        </p:txBody>
      </p:sp>
      <p:pic>
        <p:nvPicPr>
          <p:cNvPr id="122" name="Google Shape;122;p28"/>
          <p:cNvPicPr preferRelativeResize="0"/>
          <p:nvPr/>
        </p:nvPicPr>
        <p:blipFill rotWithShape="1">
          <a:blip r:embed="rId3">
            <a:alphaModFix/>
          </a:blip>
          <a:srcRect b="0" l="4069" r="11492" t="0"/>
          <a:stretch/>
        </p:blipFill>
        <p:spPr>
          <a:xfrm>
            <a:off x="1631225" y="224700"/>
            <a:ext cx="5790701" cy="30670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9"/>
          <p:cNvSpPr txBox="1"/>
          <p:nvPr>
            <p:ph type="title"/>
          </p:nvPr>
        </p:nvSpPr>
        <p:spPr>
          <a:xfrm>
            <a:off x="311700" y="216425"/>
            <a:ext cx="8520600" cy="19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Can inspiration from nature change the way we travel?</a:t>
            </a:r>
            <a:endParaRPr/>
          </a:p>
        </p:txBody>
      </p:sp>
      <p:pic>
        <p:nvPicPr>
          <p:cNvPr id="128" name="Google Shape;128;p29"/>
          <p:cNvPicPr preferRelativeResize="0"/>
          <p:nvPr/>
        </p:nvPicPr>
        <p:blipFill>
          <a:blip r:embed="rId3">
            <a:alphaModFix/>
          </a:blip>
          <a:stretch>
            <a:fillRect/>
          </a:stretch>
        </p:blipFill>
        <p:spPr>
          <a:xfrm>
            <a:off x="311700" y="2293075"/>
            <a:ext cx="3551832" cy="2663874"/>
          </a:xfrm>
          <a:prstGeom prst="rect">
            <a:avLst/>
          </a:prstGeom>
          <a:noFill/>
          <a:ln>
            <a:noFill/>
          </a:ln>
        </p:spPr>
      </p:pic>
      <p:pic>
        <p:nvPicPr>
          <p:cNvPr id="129" name="Google Shape;129;p29"/>
          <p:cNvPicPr preferRelativeResize="0"/>
          <p:nvPr/>
        </p:nvPicPr>
        <p:blipFill>
          <a:blip r:embed="rId4">
            <a:alphaModFix/>
          </a:blip>
          <a:stretch>
            <a:fillRect/>
          </a:stretch>
        </p:blipFill>
        <p:spPr>
          <a:xfrm>
            <a:off x="4835657" y="2293075"/>
            <a:ext cx="3996641" cy="26638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30"/>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What do we need to know?</a:t>
            </a:r>
            <a:endParaRPr/>
          </a:p>
        </p:txBody>
      </p:sp>
      <p:pic>
        <p:nvPicPr>
          <p:cNvPr id="135" name="Google Shape;135;p30"/>
          <p:cNvPicPr preferRelativeResize="0"/>
          <p:nvPr/>
        </p:nvPicPr>
        <p:blipFill rotWithShape="1">
          <a:blip r:embed="rId3">
            <a:alphaModFix/>
          </a:blip>
          <a:srcRect b="3597" l="0" r="0" t="14816"/>
          <a:stretch/>
        </p:blipFill>
        <p:spPr>
          <a:xfrm>
            <a:off x="1232400" y="965475"/>
            <a:ext cx="6679200" cy="4089000"/>
          </a:xfrm>
          <a:prstGeom prst="rect">
            <a:avLst/>
          </a:prstGeom>
          <a:noFill/>
          <a:ln>
            <a:noFill/>
          </a:ln>
        </p:spPr>
      </p:pic>
      <p:pic>
        <p:nvPicPr>
          <p:cNvPr id="136" name="Google Shape;136;p30"/>
          <p:cNvPicPr preferRelativeResize="0"/>
          <p:nvPr/>
        </p:nvPicPr>
        <p:blipFill rotWithShape="1">
          <a:blip r:embed="rId4">
            <a:alphaModFix/>
          </a:blip>
          <a:srcRect b="0" l="0" r="0" t="0"/>
          <a:stretch/>
        </p:blipFill>
        <p:spPr>
          <a:xfrm>
            <a:off x="1866000" y="1056688"/>
            <a:ext cx="7278000" cy="3639300"/>
          </a:xfrm>
          <a:prstGeom prst="rect">
            <a:avLst/>
          </a:prstGeom>
          <a:noFill/>
          <a:ln>
            <a:noFill/>
          </a:ln>
        </p:spPr>
      </p:pic>
      <p:pic>
        <p:nvPicPr>
          <p:cNvPr id="137" name="Google Shape;137;p30"/>
          <p:cNvPicPr preferRelativeResize="0"/>
          <p:nvPr/>
        </p:nvPicPr>
        <p:blipFill rotWithShape="1">
          <a:blip r:embed="rId5">
            <a:alphaModFix/>
          </a:blip>
          <a:srcRect b="0" l="0" r="0" t="0"/>
          <a:stretch/>
        </p:blipFill>
        <p:spPr>
          <a:xfrm>
            <a:off x="52925" y="1590200"/>
            <a:ext cx="2111775" cy="257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31"/>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t>How do we make an </a:t>
            </a:r>
            <a:endParaRPr sz="4800"/>
          </a:p>
          <a:p>
            <a:pPr indent="0" lvl="0" marL="0" rtl="0" algn="ctr">
              <a:spcBef>
                <a:spcPts val="0"/>
              </a:spcBef>
              <a:spcAft>
                <a:spcPts val="0"/>
              </a:spcAft>
              <a:buNone/>
            </a:pPr>
            <a:r>
              <a:rPr lang="en" sz="4800"/>
              <a:t>animal-inspired aircraft?</a:t>
            </a:r>
            <a:endParaRPr sz="4800"/>
          </a:p>
        </p:txBody>
      </p:sp>
      <p:pic>
        <p:nvPicPr>
          <p:cNvPr id="143" name="Google Shape;143;p31"/>
          <p:cNvPicPr preferRelativeResize="0"/>
          <p:nvPr/>
        </p:nvPicPr>
        <p:blipFill>
          <a:blip r:embed="rId3">
            <a:alphaModFix/>
          </a:blip>
          <a:stretch>
            <a:fillRect/>
          </a:stretch>
        </p:blipFill>
        <p:spPr>
          <a:xfrm>
            <a:off x="311700" y="1767851"/>
            <a:ext cx="4208450" cy="2785287"/>
          </a:xfrm>
          <a:prstGeom prst="rect">
            <a:avLst/>
          </a:prstGeom>
          <a:noFill/>
          <a:ln>
            <a:noFill/>
          </a:ln>
        </p:spPr>
      </p:pic>
      <p:pic>
        <p:nvPicPr>
          <p:cNvPr id="144" name="Google Shape;144;p31"/>
          <p:cNvPicPr preferRelativeResize="0"/>
          <p:nvPr/>
        </p:nvPicPr>
        <p:blipFill>
          <a:blip r:embed="rId4">
            <a:alphaModFix/>
          </a:blip>
          <a:stretch>
            <a:fillRect/>
          </a:stretch>
        </p:blipFill>
        <p:spPr>
          <a:xfrm>
            <a:off x="4715550" y="1767850"/>
            <a:ext cx="4208450" cy="2785300"/>
          </a:xfrm>
          <a:prstGeom prst="rect">
            <a:avLst/>
          </a:prstGeom>
          <a:noFill/>
          <a:ln>
            <a:noFill/>
          </a:ln>
        </p:spPr>
      </p:pic>
      <p:sp>
        <p:nvSpPr>
          <p:cNvPr id="145" name="Google Shape;145;p31"/>
          <p:cNvSpPr txBox="1"/>
          <p:nvPr/>
        </p:nvSpPr>
        <p:spPr>
          <a:xfrm>
            <a:off x="4311400" y="4688100"/>
            <a:ext cx="4832700" cy="45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FFFFFF"/>
                </a:solidFill>
                <a:latin typeface="Oswald"/>
                <a:ea typeface="Oswald"/>
                <a:cs typeface="Oswald"/>
                <a:sym typeface="Oswald"/>
              </a:rPr>
              <a:t>https://www.grc.nasa.gov/www/k-12/UEET/StudentSite/airplanes.html</a:t>
            </a:r>
            <a:endParaRPr>
              <a:solidFill>
                <a:srgbClr val="FFFFFF"/>
              </a:solidFill>
              <a:latin typeface="Oswald"/>
              <a:ea typeface="Oswald"/>
              <a:cs typeface="Oswald"/>
              <a:sym typeface="Oswald"/>
            </a:endParaRPr>
          </a:p>
        </p:txBody>
      </p:sp>
      <p:pic>
        <p:nvPicPr>
          <p:cNvPr id="146" name="Google Shape;146;p31"/>
          <p:cNvPicPr preferRelativeResize="0"/>
          <p:nvPr/>
        </p:nvPicPr>
        <p:blipFill>
          <a:blip r:embed="rId4">
            <a:alphaModFix/>
          </a:blip>
          <a:stretch>
            <a:fillRect/>
          </a:stretch>
        </p:blipFill>
        <p:spPr>
          <a:xfrm>
            <a:off x="3020125" y="670613"/>
            <a:ext cx="5903887" cy="3907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46"/>
                                        </p:tgtEl>
                                        <p:attrNameLst>
                                          <p:attrName>style.visibility</p:attrName>
                                        </p:attrNameLst>
                                      </p:cBhvr>
                                      <p:to>
                                        <p:strVal val="visible"/>
                                      </p:to>
                                    </p:set>
                                    <p:anim calcmode="lin" valueType="num">
                                      <p:cBhvr additive="base">
                                        <p:cTn dur="300"/>
                                        <p:tgtEl>
                                          <p:spTgt spid="146"/>
                                        </p:tgtEl>
                                        <p:attrNameLst>
                                          <p:attrName>ppt_w</p:attrName>
                                        </p:attrNameLst>
                                      </p:cBhvr>
                                      <p:tavLst>
                                        <p:tav fmla="" tm="0">
                                          <p:val>
                                            <p:strVal val="0"/>
                                          </p:val>
                                        </p:tav>
                                        <p:tav fmla="" tm="100000">
                                          <p:val>
                                            <p:strVal val="#ppt_w"/>
                                          </p:val>
                                        </p:tav>
                                      </p:tavLst>
                                    </p:anim>
                                    <p:anim calcmode="lin" valueType="num">
                                      <p:cBhvr additive="base">
                                        <p:cTn dur="300"/>
                                        <p:tgtEl>
                                          <p:spTgt spid="146"/>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grpSp>
        <p:nvGrpSpPr>
          <p:cNvPr id="151" name="Google Shape;151;p32"/>
          <p:cNvGrpSpPr/>
          <p:nvPr/>
        </p:nvGrpSpPr>
        <p:grpSpPr>
          <a:xfrm>
            <a:off x="2273384" y="-2616"/>
            <a:ext cx="4597225" cy="5148725"/>
            <a:chOff x="2303100" y="153600"/>
            <a:chExt cx="4274500" cy="4836300"/>
          </a:xfrm>
        </p:grpSpPr>
        <p:sp>
          <p:nvSpPr>
            <p:cNvPr id="152" name="Google Shape;152;p32"/>
            <p:cNvSpPr/>
            <p:nvPr/>
          </p:nvSpPr>
          <p:spPr>
            <a:xfrm>
              <a:off x="2303150" y="153600"/>
              <a:ext cx="4274400" cy="483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32"/>
            <p:cNvPicPr preferRelativeResize="0"/>
            <p:nvPr/>
          </p:nvPicPr>
          <p:blipFill>
            <a:blip r:embed="rId3">
              <a:alphaModFix/>
            </a:blip>
            <a:stretch>
              <a:fillRect/>
            </a:stretch>
          </p:blipFill>
          <p:spPr>
            <a:xfrm>
              <a:off x="2303100" y="153600"/>
              <a:ext cx="4274500" cy="4836300"/>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33"/>
          <p:cNvSpPr txBox="1"/>
          <p:nvPr>
            <p:ph type="title"/>
          </p:nvPr>
        </p:nvSpPr>
        <p:spPr>
          <a:xfrm>
            <a:off x="311700" y="-1217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6000"/>
              <a:t>How can we see these</a:t>
            </a:r>
            <a:r>
              <a:rPr lang="en" sz="6000"/>
              <a:t>?</a:t>
            </a:r>
            <a:endParaRPr/>
          </a:p>
        </p:txBody>
      </p:sp>
      <p:pic>
        <p:nvPicPr>
          <p:cNvPr id="159" name="Google Shape;159;p33"/>
          <p:cNvPicPr preferRelativeResize="0"/>
          <p:nvPr/>
        </p:nvPicPr>
        <p:blipFill rotWithShape="1">
          <a:blip r:embed="rId3">
            <a:alphaModFix/>
          </a:blip>
          <a:srcRect b="0" l="4069" r="11492" t="0"/>
          <a:stretch/>
        </p:blipFill>
        <p:spPr>
          <a:xfrm>
            <a:off x="1676650" y="1157825"/>
            <a:ext cx="5790701" cy="3067050"/>
          </a:xfrm>
          <a:prstGeom prst="rect">
            <a:avLst/>
          </a:prstGeom>
          <a:noFill/>
          <a:ln>
            <a:noFill/>
          </a:ln>
        </p:spPr>
      </p:pic>
      <p:pic>
        <p:nvPicPr>
          <p:cNvPr id="160" name="Google Shape;160;p33"/>
          <p:cNvPicPr preferRelativeResize="0"/>
          <p:nvPr/>
        </p:nvPicPr>
        <p:blipFill>
          <a:blip r:embed="rId4">
            <a:alphaModFix/>
          </a:blip>
          <a:stretch>
            <a:fillRect/>
          </a:stretch>
        </p:blipFill>
        <p:spPr>
          <a:xfrm>
            <a:off x="1367613" y="1087600"/>
            <a:ext cx="6408764" cy="3601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